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69" r:id="rId2"/>
    <p:sldId id="270" r:id="rId3"/>
    <p:sldId id="271" r:id="rId4"/>
    <p:sldId id="272" r:id="rId5"/>
    <p:sldId id="273" r:id="rId6"/>
    <p:sldId id="301" r:id="rId7"/>
    <p:sldId id="274" r:id="rId8"/>
    <p:sldId id="275" r:id="rId9"/>
    <p:sldId id="276" r:id="rId10"/>
    <p:sldId id="303" r:id="rId11"/>
    <p:sldId id="316" r:id="rId12"/>
    <p:sldId id="317" r:id="rId13"/>
    <p:sldId id="318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9900"/>
    <a:srgbClr val="0A7A67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27" autoAdjust="0"/>
  </p:normalViewPr>
  <p:slideViewPr>
    <p:cSldViewPr>
      <p:cViewPr varScale="1">
        <p:scale>
          <a:sx n="66" d="100"/>
          <a:sy n="66" d="100"/>
        </p:scale>
        <p:origin x="20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2F21C-B7F5-432A-8886-A2BA48CDB838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46F0F-7EE0-450E-B418-74FF883F5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4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F0F-7EE0-450E-B418-74FF883F5AE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F0F-7EE0-450E-B418-74FF883F5AE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5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F0F-7EE0-450E-B418-74FF883F5AE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0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6F0F-7EE0-450E-B418-74FF883F5AE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A8AF64-05A2-4645-9560-984B6DD1D3A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69797-31C5-4010-8CE3-F4ECCDA887C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13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11-х классов  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2019-2020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 rot="10800000" flipV="1">
            <a:off x="1691680" y="157750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80-100 баллов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на ЕГЭ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04082"/>
            <a:ext cx="8856984" cy="609397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баллы (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-100 баллов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 ЕГЭ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–  55 выпускников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профильной математике – 8 выпускников, </a:t>
            </a:r>
            <a:r>
              <a:rPr lang="x-none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обществознанию – 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выпускников, по биологии  - 1 выпускник, по литературе –  7 выпускников, по английскому языку –  5 выпускников, по физике –  6 выпускников, по истории –  3 выпускника, по информатике и ИКТ –  2 выпускника; всего 103 выпускника.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 100 баллов на ЕГЭ: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выпускница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«А» класса Ермолова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языку;  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выпускница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«А» класса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Олейникова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Ю.А. 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литературе;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Учитель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Торяник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Я.А.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«Б» класса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Лубянский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В.П.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информатике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Учитель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Грибанов И.С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90936"/>
              </p:ext>
            </p:extLst>
          </p:nvPr>
        </p:nvGraphicFramePr>
        <p:xfrm>
          <a:off x="705835" y="764704"/>
          <a:ext cx="7970621" cy="6273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0621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 А 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Бауэр Полина Ильинична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Бондарь Яна Александровна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Грязева</a:t>
                      </a:r>
                      <a:r>
                        <a:rPr lang="ru-RU" sz="1500" dirty="0">
                          <a:effectLst/>
                        </a:rPr>
                        <a:t> Дарья Олеговна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Зинякова</a:t>
                      </a:r>
                      <a:r>
                        <a:rPr lang="ru-RU" sz="1500" dirty="0">
                          <a:effectLst/>
                        </a:rPr>
                        <a:t> Екатерина Максимовна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Матяш</a:t>
                      </a:r>
                      <a:r>
                        <a:rPr lang="ru-RU" sz="1500" dirty="0">
                          <a:effectLst/>
                        </a:rPr>
                        <a:t> Валерия Андреевна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Силуянова</a:t>
                      </a:r>
                      <a:r>
                        <a:rPr lang="ru-RU" sz="1500" dirty="0">
                          <a:effectLst/>
                        </a:rPr>
                        <a:t> Юлия Евгеньевна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Трубилина Надежда Руслановна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Шевцов Даниил Дмитриевич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Шихова Ангелина Вадимовна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11 Б класс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Дьяченко Дария Данииловна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Вершинина Ульяна Николаевна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Кондратьева Екатерина Евгеньевна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Кузьмина Мария  Владимировна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Москаленко Ангелина Олеговна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Петров Никита Дмитриевич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Погорелова Илона Андреевна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Чернышев Даниил Федорович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Романюк Анна Сергеевна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37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Э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Ермаков Владислав Александрович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  <a:tr h="3259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Лещенко Дарья Яковлевна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6" marR="57006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325563"/>
            <a:ext cx="712879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 медалистов в 2019-2020  году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843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(итоговая) аттестация выпускников 11-х классов в 20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году  показала хорошие результаты.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ЕГЭ по русскому языку и по математике выше среднего краевого и городского показателей. Такие результаты стали возможны благодаря слаженной работе администрации школы совместно с МО учителей русского языка и математики.  Хорошие результаты  показали выпускники по 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истории, обществознанию, физике, английскому языку, литературе, информатике:</a:t>
            </a: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редний балл по школе выше краевого показателя.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0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748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x-non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Рекомендовать учителям-предметникам проанализировать результаты ЕГЭ 20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x-non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года на заседаниях МО и на следующий учебный год составить план </a:t>
            </a:r>
            <a:r>
              <a:rPr lang="x-none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 </a:t>
            </a:r>
            <a:r>
              <a:rPr lang="x-non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подготовке учащихся к итоговой аттестации и совместно с классными руководителями, администрацией школы, привлекая помощь родителей, выполнять намеченный план, строго относиться к оценке знаний выпускников по предметам единого государственного экзамена, использовать различные формы обучения (индивидуальные, групповые, дистанционные и т.д.). </a:t>
            </a:r>
            <a:endParaRPr lang="ru-RU" sz="2400" b="1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x-none" sz="24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Взять </a:t>
            </a:r>
            <a:r>
              <a:rPr lang="x-non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 особый контроль подготовку к ЕГЭ по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биологии и химии</a:t>
            </a:r>
            <a:r>
              <a:rPr lang="x-non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выявить проблемные темы и разработать алгоритм действий.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3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7364"/>
              </p:ext>
            </p:extLst>
          </p:nvPr>
        </p:nvGraphicFramePr>
        <p:xfrm>
          <a:off x="395535" y="692695"/>
          <a:ext cx="8496944" cy="5709675"/>
        </p:xfrm>
        <a:graphic>
          <a:graphicData uri="http://schemas.openxmlformats.org/drawingml/2006/table">
            <a:tbl>
              <a:tblPr/>
              <a:tblGrid>
                <a:gridCol w="2124235"/>
                <a:gridCol w="2197485"/>
                <a:gridCol w="1171992"/>
                <a:gridCol w="1831237"/>
                <a:gridCol w="1171995"/>
              </a:tblGrid>
              <a:tr h="93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Ф.И.О. учителя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Предметы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(ЕГЭ)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учащихся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Кол-во учащихся, не набравших минимальное 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Спешилова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mtClean="0">
                          <a:effectLst/>
                          <a:latin typeface="Times New Roman"/>
                          <a:ea typeface="Times New Roman"/>
                        </a:rPr>
                        <a:t>88,8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Торяник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19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Авдеенко Т.М.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математика профильная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8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Спешилова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0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Торяник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96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Грязева Е.А.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79,8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Кузнецова Е.Б.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78,5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Коробкова Т.Е.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78,8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19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Трубникова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0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Грибанов И.С.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Стамбольжи О.В.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27784" y="0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«А» класс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 rot="10800000" flipV="1">
            <a:off x="0" y="8585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11 «Б» класс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8283"/>
              </p:ext>
            </p:extLst>
          </p:nvPr>
        </p:nvGraphicFramePr>
        <p:xfrm>
          <a:off x="251519" y="692696"/>
          <a:ext cx="8640960" cy="5659201"/>
        </p:xfrm>
        <a:graphic>
          <a:graphicData uri="http://schemas.openxmlformats.org/drawingml/2006/table">
            <a:tbl>
              <a:tblPr/>
              <a:tblGrid>
                <a:gridCol w="2248700"/>
                <a:gridCol w="2331294"/>
                <a:gridCol w="1128046"/>
                <a:gridCol w="1880076"/>
                <a:gridCol w="1052844"/>
              </a:tblGrid>
              <a:tr h="1178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Ф.И.О. учителя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Предметы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(ЕГЭ)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Кол-во учащихся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Кол-во учащихся, не набравших минимальное 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Спешилова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Авдеенко Т.М.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математика профильная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74,4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Солодкова Т.Н.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Синенький С.И.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/>
                          <a:ea typeface="Times New Roman"/>
                        </a:rPr>
                        <a:t>64,5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Стамбольжи О.В.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65,1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Коваль Н.В.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51,6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Грибанов И.С</a:t>
                      </a:r>
                      <a:r>
                        <a:rPr lang="ru-RU" sz="22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70,4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Спешилова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 Л.В.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1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 rot="10800000" flipV="1">
            <a:off x="2555776" y="122593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«В» класс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47601"/>
              </p:ext>
            </p:extLst>
          </p:nvPr>
        </p:nvGraphicFramePr>
        <p:xfrm>
          <a:off x="323529" y="707368"/>
          <a:ext cx="8424936" cy="5564696"/>
        </p:xfrm>
        <a:graphic>
          <a:graphicData uri="http://schemas.openxmlformats.org/drawingml/2006/table">
            <a:tbl>
              <a:tblPr/>
              <a:tblGrid>
                <a:gridCol w="2200470"/>
                <a:gridCol w="2050412"/>
                <a:gridCol w="1318122"/>
                <a:gridCol w="1684266"/>
                <a:gridCol w="1171666"/>
              </a:tblGrid>
              <a:tr h="1569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Ф.И.О. учителя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Предметы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(ЕГЭ)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Кол-во учащихся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учащихся, не набравших минимальное </a:t>
                      </a: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Торяник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71,9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Торяник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64,2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Копылова С.Г.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Солодкова Т.Н..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Коваль Н.В.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Синенький С.И.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Синенький С.И.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Стамбольжи О.В.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Грибанов И.С.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Русакова Л.Б.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Яремчук О.Н.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7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 rot="10800000" flipV="1">
            <a:off x="2843808" y="53111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11 –е  классы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25994"/>
              </p:ext>
            </p:extLst>
          </p:nvPr>
        </p:nvGraphicFramePr>
        <p:xfrm>
          <a:off x="179512" y="486640"/>
          <a:ext cx="8712968" cy="6046470"/>
        </p:xfrm>
        <a:graphic>
          <a:graphicData uri="http://schemas.openxmlformats.org/drawingml/2006/table">
            <a:tbl>
              <a:tblPr/>
              <a:tblGrid>
                <a:gridCol w="1862956"/>
                <a:gridCol w="1728192"/>
                <a:gridCol w="1305396"/>
                <a:gridCol w="1152128"/>
                <a:gridCol w="1656184"/>
                <a:gridCol w="1008112"/>
              </a:tblGrid>
              <a:tr h="854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Ф.И.О. учителя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(ЕГЭ)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Минимальное кол-во баллов 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учащихся, не набравших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минимальное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6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</a:rPr>
                        <a:t>Спешилова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Л.В.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Торяник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9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Авдеенко Т.М.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Копылова С.Г.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математика профильная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5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err="1">
                          <a:effectLst/>
                          <a:latin typeface="Times New Roman"/>
                          <a:ea typeface="Times New Roman"/>
                        </a:rPr>
                        <a:t>Спешилова</a:t>
                      </a: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 Л.В.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err="1">
                          <a:effectLst/>
                          <a:latin typeface="Times New Roman"/>
                          <a:ea typeface="Times New Roman"/>
                        </a:rPr>
                        <a:t>Торяник</a:t>
                      </a: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 Я.А.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67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Солодкова Т.Н.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7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Грязева Е.А.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Кузнецова Е.Б.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Русакова Л.Б.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Яремчук О.Н.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7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 rot="10800000" flipV="1">
            <a:off x="2843808" y="53111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11 –е  классы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17796"/>
              </p:ext>
            </p:extLst>
          </p:nvPr>
        </p:nvGraphicFramePr>
        <p:xfrm>
          <a:off x="179512" y="565363"/>
          <a:ext cx="8712968" cy="5337921"/>
        </p:xfrm>
        <a:graphic>
          <a:graphicData uri="http://schemas.openxmlformats.org/drawingml/2006/table">
            <a:tbl>
              <a:tblPr/>
              <a:tblGrid>
                <a:gridCol w="1800200"/>
                <a:gridCol w="2016224"/>
                <a:gridCol w="1008112"/>
                <a:gridCol w="1008112"/>
                <a:gridCol w="1872208"/>
                <a:gridCol w="1008112"/>
              </a:tblGrid>
              <a:tr h="1142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Ф.И.О. учителя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(ЕГЭ)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Минимальное кол-во баллов 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учащихся, не набравших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минимальное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47049" marR="47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95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</a:rPr>
                        <a:t>Коробкова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Т.Е.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Синенький С.И.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9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</a:rPr>
                        <a:t>Трубникова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Л.В.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Синенький С.И.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5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Коваль Н.В.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Times New Roman"/>
                        </a:rPr>
                        <a:t>Стамбольжи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 О.В.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6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Times New Roman"/>
                        </a:rPr>
                        <a:t>Грибанов И.С.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00034" y="287157"/>
            <a:ext cx="839244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Сравнительная таблица результатов ЕГЭ по математике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(обязательный экзамен)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76486"/>
              </p:ext>
            </p:extLst>
          </p:nvPr>
        </p:nvGraphicFramePr>
        <p:xfrm>
          <a:off x="642911" y="1124743"/>
          <a:ext cx="8001056" cy="5571263"/>
        </p:xfrm>
        <a:graphic>
          <a:graphicData uri="http://schemas.openxmlformats.org/drawingml/2006/table">
            <a:tbl>
              <a:tblPr/>
              <a:tblGrid>
                <a:gridCol w="1768849"/>
                <a:gridCol w="2588868"/>
                <a:gridCol w="3643339"/>
              </a:tblGrid>
              <a:tr h="630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Кол-во уч-ся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</a:rPr>
                        <a:t>обученности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47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89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47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0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142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929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12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72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62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2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2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4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1043608" y="239975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Сравнительная таблица результатов ЕГЭ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русскому языку (обязательный экзамен)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38146"/>
              </p:ext>
            </p:extLst>
          </p:nvPr>
        </p:nvGraphicFramePr>
        <p:xfrm>
          <a:off x="571472" y="1194083"/>
          <a:ext cx="8215370" cy="5616479"/>
        </p:xfrm>
        <a:graphic>
          <a:graphicData uri="http://schemas.openxmlformats.org/drawingml/2006/table">
            <a:tbl>
              <a:tblPr/>
              <a:tblGrid>
                <a:gridCol w="1696272"/>
                <a:gridCol w="2804322"/>
                <a:gridCol w="3714776"/>
              </a:tblGrid>
              <a:tr h="578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Кол-во уч-ся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</a:rPr>
                        <a:t>обученности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 rot="10800000" flipV="1">
            <a:off x="107504" y="179379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Рейтинг СОШ № 96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итогам ЕГЭ в 2020 году.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1498"/>
              </p:ext>
            </p:extLst>
          </p:nvPr>
        </p:nvGraphicFramePr>
        <p:xfrm>
          <a:off x="161763" y="1010377"/>
          <a:ext cx="8820473" cy="5814439"/>
        </p:xfrm>
        <a:graphic>
          <a:graphicData uri="http://schemas.openxmlformats.org/drawingml/2006/table">
            <a:tbl>
              <a:tblPr/>
              <a:tblGrid>
                <a:gridCol w="2278623"/>
                <a:gridCol w="1543583"/>
                <a:gridCol w="1617087"/>
                <a:gridCol w="1690590"/>
                <a:gridCol w="1690590"/>
              </a:tblGrid>
              <a:tr h="821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 по краю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 по Краснодару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11125"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 по округу</a:t>
                      </a:r>
                      <a:endParaRPr lang="ru-RU" sz="20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балл по школе</a:t>
                      </a:r>
                    </a:p>
                    <a:p>
                      <a:endParaRPr lang="ru-RU" sz="2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800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80,8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17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64,9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95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66,9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57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03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2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2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63,6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362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66,4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623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73,3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561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68,4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R="109855"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1572</TotalTime>
  <Words>905</Words>
  <Application>Microsoft Office PowerPoint</Application>
  <PresentationFormat>Экран (4:3)</PresentationFormat>
  <Paragraphs>436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Поток</vt:lpstr>
      <vt:lpstr>                                            Итоги  государственной итоговой аттестации  учащихся 11-х классов   в 2019-2020 учебном году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 успеваемости учащихся  СОШ№ 96</dc:title>
  <dc:creator>Школа</dc:creator>
  <cp:lastModifiedBy>PC_3</cp:lastModifiedBy>
  <cp:revision>328</cp:revision>
  <cp:lastPrinted>2019-08-27T13:20:48Z</cp:lastPrinted>
  <dcterms:created xsi:type="dcterms:W3CDTF">2014-11-07T05:12:46Z</dcterms:created>
  <dcterms:modified xsi:type="dcterms:W3CDTF">2020-10-23T11:10:53Z</dcterms:modified>
</cp:coreProperties>
</file>